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0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/>
    <p:restoredTop sz="94666"/>
  </p:normalViewPr>
  <p:slideViewPr>
    <p:cSldViewPr snapToGrid="0" snapToObjects="1">
      <p:cViewPr varScale="1">
        <p:scale>
          <a:sx n="102" d="100"/>
          <a:sy n="102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hdphoto2.wdp>
</file>

<file path=ppt/media/image1.jpeg>
</file>

<file path=ppt/media/image10.png>
</file>

<file path=ppt/media/image11.tiff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7/12/16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7/12/16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microsoft.com/office/2007/relationships/hdphoto" Target="../media/hdphoto1.wdp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5.png"/><Relationship Id="rId5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0.png"/><Relationship Id="rId5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Paperless</a:t>
            </a:r>
            <a:r>
              <a:rPr lang="bg-BG" dirty="0" smtClean="0"/>
              <a:t>•</a:t>
            </a:r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AI</a:t>
            </a:r>
            <a:endParaRPr lang="en-US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61973" y="4385732"/>
            <a:ext cx="5398152" cy="1463923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Card recommendation </a:t>
            </a:r>
            <a:r>
              <a:rPr lang="en-US" sz="2400"/>
              <a:t>engine </a:t>
            </a:r>
            <a:r>
              <a:rPr lang="en-US" sz="2400" smtClean="0"/>
              <a:t>written </a:t>
            </a:r>
            <a:r>
              <a:rPr lang="en-US" sz="2400" dirty="0"/>
              <a:t>in python using deep neural network.</a:t>
            </a:r>
          </a:p>
          <a:p>
            <a:r>
              <a:rPr lang="en-US" dirty="0" err="1" smtClean="0"/>
              <a:t>Stampy</a:t>
            </a:r>
            <a:r>
              <a:rPr lang="en-US" dirty="0" smtClean="0"/>
              <a:t> Day 2016</a:t>
            </a:r>
          </a:p>
          <a:p>
            <a:r>
              <a:rPr lang="en-US" dirty="0" smtClean="0"/>
              <a:t>Si </a:t>
            </a:r>
            <a:r>
              <a:rPr lang="en-US" dirty="0" err="1" smtClean="0"/>
              <a:t>Te</a:t>
            </a:r>
            <a:r>
              <a:rPr lang="en-US" dirty="0" smtClean="0"/>
              <a:t> Feng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0926" y="331217"/>
            <a:ext cx="1778130" cy="12243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442"/>
          <a:stretch/>
        </p:blipFill>
        <p:spPr>
          <a:xfrm>
            <a:off x="6134769" y="3807597"/>
            <a:ext cx="591708" cy="4469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57291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 Rendering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56"/>
          <a:stretch/>
        </p:blipFill>
        <p:spPr>
          <a:xfrm>
            <a:off x="2167003" y="1803239"/>
            <a:ext cx="7970729" cy="5054761"/>
          </a:xfrm>
        </p:spPr>
      </p:pic>
    </p:spTree>
    <p:extLst>
      <p:ext uri="{BB962C8B-B14F-4D97-AF65-F5344CB8AC3E}">
        <p14:creationId xmlns:p14="http://schemas.microsoft.com/office/powerpoint/2010/main" val="1786255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4526" y="2651342"/>
            <a:ext cx="3376766" cy="1456267"/>
          </a:xfrm>
        </p:spPr>
        <p:txBody>
          <a:bodyPr/>
          <a:lstStyle/>
          <a:p>
            <a:r>
              <a:rPr lang="en-US" dirty="0">
                <a:latin typeface="Times" charset="0"/>
                <a:ea typeface="Times" charset="0"/>
                <a:cs typeface="Times" charset="0"/>
              </a:rPr>
              <a:t>Paperless</a:t>
            </a:r>
            <a:r>
              <a:rPr lang="bg-BG" dirty="0"/>
              <a:t>•</a:t>
            </a:r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AI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442"/>
          <a:stretch/>
        </p:blipFill>
        <p:spPr>
          <a:xfrm>
            <a:off x="3867558" y="3156014"/>
            <a:ext cx="591708" cy="4469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neural networks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570" y="2065867"/>
            <a:ext cx="4699475" cy="419663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442"/>
          <a:stretch/>
        </p:blipFill>
        <p:spPr>
          <a:xfrm>
            <a:off x="1628905" y="2884696"/>
            <a:ext cx="3190484" cy="24097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57176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Frameworks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865508"/>
            <a:ext cx="10131425" cy="790010"/>
          </a:xfrm>
        </p:spPr>
        <p:txBody>
          <a:bodyPr>
            <a:normAutofit fontScale="85000" lnSpcReduction="10000"/>
          </a:bodyPr>
          <a:lstStyle/>
          <a:p>
            <a:r>
              <a:rPr lang="en-US" dirty="0" err="1" smtClean="0"/>
              <a:t>TensorFlow</a:t>
            </a:r>
            <a:r>
              <a:rPr lang="en-US" dirty="0" smtClean="0"/>
              <a:t>: Open source machine intelligence framework. </a:t>
            </a:r>
            <a:r>
              <a:rPr lang="en-US" dirty="0"/>
              <a:t>Provides state of the art neural network training algorithms</a:t>
            </a:r>
          </a:p>
          <a:p>
            <a:r>
              <a:rPr lang="en-US" dirty="0" err="1" smtClean="0"/>
              <a:t>Numpy</a:t>
            </a:r>
            <a:r>
              <a:rPr lang="en-US" dirty="0" smtClean="0"/>
              <a:t>: Computation framework in Python. Useful for matrix transformations on input data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137" y="3024727"/>
            <a:ext cx="3826755" cy="311928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67"/>
          <a:stretch/>
        </p:blipFill>
        <p:spPr>
          <a:xfrm>
            <a:off x="6098783" y="3321775"/>
            <a:ext cx="4381051" cy="22955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7461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</a:t>
            </a:r>
            <a:r>
              <a:rPr lang="en-US" dirty="0">
                <a:latin typeface="Times" charset="0"/>
                <a:ea typeface="Times" charset="0"/>
                <a:cs typeface="Times" charset="0"/>
              </a:rPr>
              <a:t>Paperless</a:t>
            </a:r>
            <a:r>
              <a:rPr lang="bg-BG" dirty="0"/>
              <a:t>•</a:t>
            </a:r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AI </a:t>
            </a:r>
            <a:r>
              <a:rPr lang="en-US" dirty="0" smtClean="0"/>
              <a:t>Usage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85801" y="2065867"/>
            <a:ext cx="1013142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Given a database of users sending data with </a:t>
            </a:r>
            <a:r>
              <a:rPr lang="en-US" sz="2400" dirty="0" smtClean="0"/>
              <a:t>Cards [</a:t>
            </a:r>
            <a:r>
              <a:rPr lang="en-US" sz="2400" dirty="0"/>
              <a:t>A, B, C, D</a:t>
            </a:r>
            <a:r>
              <a:rPr lang="en-US" sz="2400" dirty="0" smtClean="0"/>
              <a:t>]</a:t>
            </a:r>
          </a:p>
          <a:p>
            <a:r>
              <a:rPr lang="en-US" sz="2400" dirty="0" smtClean="0"/>
              <a:t>Database </a:t>
            </a:r>
            <a:r>
              <a:rPr lang="en-US" sz="2400" dirty="0"/>
              <a:t>=&gt; { </a:t>
            </a:r>
            <a:r>
              <a:rPr lang="en-US" sz="2400" dirty="0" smtClean="0"/>
              <a:t>ABC    </a:t>
            </a:r>
            <a:r>
              <a:rPr lang="en-US" sz="2400" dirty="0"/>
              <a:t>BC      BCD     ACD     </a:t>
            </a:r>
            <a:r>
              <a:rPr lang="en-US" sz="2400" dirty="0" smtClean="0"/>
              <a:t>AC }</a:t>
            </a:r>
          </a:p>
          <a:p>
            <a:endParaRPr lang="en-US" sz="2400" dirty="0"/>
          </a:p>
          <a:p>
            <a:r>
              <a:rPr lang="en-US" sz="2400" dirty="0" smtClean="0"/>
              <a:t>And given a user </a:t>
            </a:r>
            <a:r>
              <a:rPr lang="en-US" sz="2400" dirty="0"/>
              <a:t>who has sent these cards in the past</a:t>
            </a:r>
            <a:r>
              <a:rPr lang="en-US" sz="2400" dirty="0" smtClean="0"/>
              <a:t>:</a:t>
            </a:r>
          </a:p>
          <a:p>
            <a:r>
              <a:rPr lang="en-US" sz="2400" dirty="0" err="1" smtClean="0"/>
              <a:t>CurrentUserCards</a:t>
            </a:r>
            <a:r>
              <a:rPr lang="en-US" sz="2400" dirty="0" smtClean="0"/>
              <a:t> </a:t>
            </a:r>
            <a:r>
              <a:rPr lang="en-US" sz="2400" dirty="0"/>
              <a:t>=&gt; [B, C</a:t>
            </a:r>
            <a:r>
              <a:rPr lang="en-US" sz="2400" dirty="0" smtClean="0"/>
              <a:t>]</a:t>
            </a:r>
          </a:p>
          <a:p>
            <a:endParaRPr lang="en-US" sz="2400" dirty="0"/>
          </a:p>
          <a:p>
            <a:r>
              <a:rPr lang="en-US" sz="2400" dirty="0" err="1" smtClean="0"/>
              <a:t>PaperlessAI</a:t>
            </a:r>
            <a:r>
              <a:rPr lang="en-US" sz="2400" dirty="0" smtClean="0"/>
              <a:t> </a:t>
            </a:r>
            <a:r>
              <a:rPr lang="en-US" sz="2400" dirty="0"/>
              <a:t>predicts the next card the user is going to </a:t>
            </a:r>
            <a:r>
              <a:rPr lang="en-US" sz="2400" dirty="0" smtClean="0"/>
              <a:t>send, sorted by chance:</a:t>
            </a:r>
          </a:p>
          <a:p>
            <a:r>
              <a:rPr lang="en-US" sz="2400" dirty="0" err="1" smtClean="0"/>
              <a:t>CurrentPrediction</a:t>
            </a:r>
            <a:r>
              <a:rPr lang="en-US" sz="2400" dirty="0" smtClean="0"/>
              <a:t> </a:t>
            </a:r>
            <a:r>
              <a:rPr lang="en-US" sz="2400" dirty="0"/>
              <a:t>=&gt;  [</a:t>
            </a:r>
            <a:r>
              <a:rPr lang="en-US" sz="2400" dirty="0" smtClean="0"/>
              <a:t>A: 25.1%, D: 7.16%] 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442"/>
          <a:stretch/>
        </p:blipFill>
        <p:spPr>
          <a:xfrm>
            <a:off x="685801" y="1114273"/>
            <a:ext cx="591708" cy="4469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29747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194637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 train your </a:t>
            </a:r>
            <a:br>
              <a:rPr lang="en-US" dirty="0" smtClean="0"/>
            </a:br>
            <a:r>
              <a:rPr lang="en-US" dirty="0" smtClean="0"/>
              <a:t>      </a:t>
            </a:r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Paperless</a:t>
            </a:r>
            <a:r>
              <a:rPr lang="bg-BG" dirty="0"/>
              <a:t>•</a:t>
            </a:r>
            <a:r>
              <a:rPr lang="en-US" dirty="0">
                <a:latin typeface="Times" charset="0"/>
                <a:ea typeface="Times" charset="0"/>
                <a:cs typeface="Times" charset="0"/>
              </a:rPr>
              <a:t>AI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442"/>
          <a:stretch/>
        </p:blipFill>
        <p:spPr>
          <a:xfrm>
            <a:off x="685801" y="1427652"/>
            <a:ext cx="591708" cy="4469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9337" y="-94667"/>
            <a:ext cx="1778130" cy="122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71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022" y="2298301"/>
            <a:ext cx="6685502" cy="34170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973353"/>
          </a:xfrm>
        </p:spPr>
        <p:txBody>
          <a:bodyPr/>
          <a:lstStyle/>
          <a:p>
            <a:r>
              <a:rPr lang="en-US" dirty="0" smtClean="0"/>
              <a:t>Training example (Backpropagation method)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4943658"/>
              </p:ext>
            </p:extLst>
          </p:nvPr>
        </p:nvGraphicFramePr>
        <p:xfrm>
          <a:off x="6263220" y="2068061"/>
          <a:ext cx="5373666" cy="432499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80364"/>
                <a:gridCol w="2693302"/>
              </a:tblGrid>
              <a:tr h="365040">
                <a:tc>
                  <a:txBody>
                    <a:bodyPr/>
                    <a:lstStyle/>
                    <a:p>
                      <a:r>
                        <a:rPr lang="en-US" dirty="0" smtClean="0"/>
                        <a:t>Positive</a:t>
                      </a:r>
                      <a:r>
                        <a:rPr lang="en-US" baseline="0" dirty="0" smtClean="0"/>
                        <a:t> Correlation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Negative Correlation</a:t>
                      </a:r>
                      <a:endParaRPr lang="en-US" dirty="0"/>
                    </a:p>
                  </a:txBody>
                  <a:tcPr/>
                </a:tc>
              </a:tr>
              <a:tr h="2007718">
                <a:tc>
                  <a:txBody>
                    <a:bodyPr/>
                    <a:lstStyle/>
                    <a:p>
                      <a:r>
                        <a:rPr lang="en-US" dirty="0" smtClean="0"/>
                        <a:t>Input</a:t>
                      </a:r>
                    </a:p>
                    <a:p>
                      <a:r>
                        <a:rPr lang="en-US" dirty="0" err="1" smtClean="0"/>
                        <a:t>UserCardHistory</a:t>
                      </a:r>
                      <a:r>
                        <a:rPr lang="en-US" dirty="0" smtClean="0"/>
                        <a:t> =&gt; [B, C]</a:t>
                      </a:r>
                    </a:p>
                    <a:p>
                      <a:r>
                        <a:rPr lang="en-US" dirty="0" err="1" smtClean="0"/>
                        <a:t>CurrentCard</a:t>
                      </a:r>
                      <a:r>
                        <a:rPr lang="en-US" dirty="0" smtClean="0"/>
                        <a:t> =&gt; A</a:t>
                      </a:r>
                    </a:p>
                    <a:p>
                      <a:endParaRPr lang="en-US" dirty="0" smtClean="0"/>
                    </a:p>
                    <a:p>
                      <a:r>
                        <a:rPr lang="en-US" dirty="0" smtClean="0"/>
                        <a:t>Output</a:t>
                      </a:r>
                    </a:p>
                    <a:p>
                      <a:r>
                        <a:rPr lang="en-US" dirty="0" err="1" smtClean="0">
                          <a:solidFill>
                            <a:srgbClr val="00B050"/>
                          </a:solidFill>
                        </a:rPr>
                        <a:t>SendPossibility</a:t>
                      </a:r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 =&gt; 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Input</a:t>
                      </a:r>
                    </a:p>
                    <a:p>
                      <a:r>
                        <a:rPr lang="en-US" dirty="0" err="1" smtClean="0"/>
                        <a:t>UserCardHistory</a:t>
                      </a:r>
                      <a:r>
                        <a:rPr lang="en-US" dirty="0" smtClean="0"/>
                        <a:t> =&gt; [B, C]</a:t>
                      </a:r>
                    </a:p>
                    <a:p>
                      <a:r>
                        <a:rPr lang="en-US" dirty="0" err="1" smtClean="0"/>
                        <a:t>CurrentCard</a:t>
                      </a:r>
                      <a:r>
                        <a:rPr lang="en-US" dirty="0" smtClean="0"/>
                        <a:t> =&gt; D</a:t>
                      </a:r>
                    </a:p>
                    <a:p>
                      <a:endParaRPr lang="en-US" dirty="0" smtClean="0"/>
                    </a:p>
                    <a:p>
                      <a:r>
                        <a:rPr lang="en-US" dirty="0" smtClean="0"/>
                        <a:t>Output</a:t>
                      </a:r>
                    </a:p>
                    <a:p>
                      <a:r>
                        <a:rPr lang="en-US" dirty="0" err="1" smtClean="0">
                          <a:solidFill>
                            <a:srgbClr val="FF0000"/>
                          </a:solidFill>
                        </a:rPr>
                        <a:t>SendPossibility</a:t>
                      </a:r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 =&gt; 0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  <a:tr h="194755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Input</a:t>
                      </a:r>
                    </a:p>
                    <a:p>
                      <a:r>
                        <a:rPr lang="en-US" dirty="0" err="1" smtClean="0"/>
                        <a:t>UserCardHistory</a:t>
                      </a:r>
                      <a:r>
                        <a:rPr lang="en-US" dirty="0" smtClean="0"/>
                        <a:t> =&gt; [A, C]</a:t>
                      </a:r>
                    </a:p>
                    <a:p>
                      <a:r>
                        <a:rPr lang="en-US" dirty="0" err="1" smtClean="0"/>
                        <a:t>CurrentCard</a:t>
                      </a:r>
                      <a:r>
                        <a:rPr lang="en-US" dirty="0" smtClean="0"/>
                        <a:t> =&gt; B</a:t>
                      </a:r>
                    </a:p>
                    <a:p>
                      <a:endParaRPr lang="en-US" dirty="0" smtClean="0"/>
                    </a:p>
                    <a:p>
                      <a:r>
                        <a:rPr lang="en-US" dirty="0" smtClean="0"/>
                        <a:t>Output</a:t>
                      </a:r>
                    </a:p>
                    <a:p>
                      <a:r>
                        <a:rPr lang="en-US" dirty="0" err="1" smtClean="0">
                          <a:solidFill>
                            <a:srgbClr val="00B050"/>
                          </a:solidFill>
                        </a:rPr>
                        <a:t>SendPossibility</a:t>
                      </a:r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 =&gt; 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Input</a:t>
                      </a:r>
                    </a:p>
                    <a:p>
                      <a:r>
                        <a:rPr lang="en-US" dirty="0" err="1" smtClean="0"/>
                        <a:t>UserCardHistory</a:t>
                      </a:r>
                      <a:r>
                        <a:rPr lang="en-US" dirty="0" smtClean="0"/>
                        <a:t> =&gt; [A, C]</a:t>
                      </a:r>
                    </a:p>
                    <a:p>
                      <a:r>
                        <a:rPr lang="en-US" dirty="0" err="1" smtClean="0"/>
                        <a:t>CurrentCard</a:t>
                      </a:r>
                      <a:r>
                        <a:rPr lang="en-US" dirty="0" smtClean="0"/>
                        <a:t> =&gt; E</a:t>
                      </a:r>
                    </a:p>
                    <a:p>
                      <a:endParaRPr lang="en-US" dirty="0" smtClean="0"/>
                    </a:p>
                    <a:p>
                      <a:r>
                        <a:rPr lang="en-US" dirty="0" smtClean="0"/>
                        <a:t>Output</a:t>
                      </a:r>
                    </a:p>
                    <a:p>
                      <a:r>
                        <a:rPr lang="en-US" dirty="0" err="1" smtClean="0">
                          <a:solidFill>
                            <a:srgbClr val="FF0000"/>
                          </a:solidFill>
                        </a:rPr>
                        <a:t>SendPossibility</a:t>
                      </a:r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 =&gt; 0</a:t>
                      </a:r>
                      <a:endParaRPr lang="en-US" dirty="0" smtClean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685801" y="1324948"/>
            <a:ext cx="31469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Given </a:t>
            </a:r>
            <a:r>
              <a:rPr lang="en-US" dirty="0" smtClean="0"/>
              <a:t>User Card Data: [A, B, C] 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381696" y="3707336"/>
            <a:ext cx="510032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Left Arrow 12"/>
          <p:cNvSpPr/>
          <p:nvPr/>
        </p:nvSpPr>
        <p:spPr>
          <a:xfrm>
            <a:off x="1791318" y="5967732"/>
            <a:ext cx="3590378" cy="363786"/>
          </a:xfrm>
          <a:prstGeom prst="leftArrow">
            <a:avLst>
              <a:gd name="adj1" fmla="val 50000"/>
              <a:gd name="adj2" fmla="val 78953"/>
            </a:avLst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20740" y="1876591"/>
            <a:ext cx="1689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Input: Card Tags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 rot="16200000">
            <a:off x="359611" y="2931842"/>
            <a:ext cx="1832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Current Card Tags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6200000">
            <a:off x="308540" y="4815634"/>
            <a:ext cx="1934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Previous Card Tags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826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7584" y="2154064"/>
            <a:ext cx="4559300" cy="3644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Trained</a:t>
            </a:r>
            <a:r>
              <a:rPr lang="en-US" dirty="0"/>
              <a:t> </a:t>
            </a:r>
            <a:r>
              <a:rPr lang="en-US" dirty="0" smtClean="0"/>
              <a:t>       </a:t>
            </a:r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Paperless</a:t>
            </a:r>
            <a:r>
              <a:rPr lang="bg-BG" dirty="0"/>
              <a:t>•</a:t>
            </a:r>
            <a:r>
              <a:rPr lang="en-US" dirty="0">
                <a:latin typeface="Times" charset="0"/>
                <a:ea typeface="Times" charset="0"/>
                <a:cs typeface="Times" charset="0"/>
              </a:rPr>
              <a:t>AI 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50" y="2154064"/>
            <a:ext cx="6642199" cy="3644900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442"/>
          <a:stretch/>
        </p:blipFill>
        <p:spPr>
          <a:xfrm>
            <a:off x="2577232" y="1114272"/>
            <a:ext cx="591708" cy="4469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7127584" y="1793550"/>
            <a:ext cx="3660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Example: Error rate vs. Training Time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72650" y="1784732"/>
            <a:ext cx="3346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Example: Neural Net Visualization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       </a:t>
            </a:r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Paperless</a:t>
            </a:r>
            <a:r>
              <a:rPr lang="bg-BG" dirty="0"/>
              <a:t>•</a:t>
            </a:r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AI - example 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8442"/>
          <a:stretch/>
        </p:blipFill>
        <p:spPr>
          <a:xfrm>
            <a:off x="2138821" y="1114272"/>
            <a:ext cx="591708" cy="4469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426" y="2046676"/>
            <a:ext cx="8282834" cy="423344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113552" y="4324860"/>
            <a:ext cx="1040892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0.031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96026" y="1670545"/>
            <a:ext cx="2363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Input: Card Tags Tensor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 rot="16200000">
            <a:off x="1222461" y="2932900"/>
            <a:ext cx="1832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Current Card Tags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948056" y="5254831"/>
            <a:ext cx="2381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Previous </a:t>
            </a:r>
            <a:r>
              <a:rPr lang="en-US" smtClean="0"/>
              <a:t>Card Tags Sum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624113" y="2736660"/>
            <a:ext cx="44476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652707" y="2047319"/>
            <a:ext cx="44476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624113" y="3510706"/>
            <a:ext cx="44476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636596" y="4248732"/>
            <a:ext cx="44476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624112" y="5022778"/>
            <a:ext cx="44476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9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24112" y="5756900"/>
            <a:ext cx="44476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068876" y="6018510"/>
            <a:ext cx="8676996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 means user </a:t>
            </a:r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has previously sent 3 cards with orange color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407374" y="3901788"/>
            <a:ext cx="44476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%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988105" y="3512605"/>
            <a:ext cx="2918586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3.10% chance user will send another orange card next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231522" y="2788583"/>
            <a:ext cx="44476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?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231522" y="3502943"/>
            <a:ext cx="44476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?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235600" y="4257704"/>
            <a:ext cx="44476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?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4231522" y="5001281"/>
            <a:ext cx="44476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?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819020" y="2767217"/>
            <a:ext cx="44476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?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806109" y="3875652"/>
            <a:ext cx="44476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?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5802002" y="4997424"/>
            <a:ext cx="44476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?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</a:t>
            </a:r>
            <a:r>
              <a:rPr lang="en-US" dirty="0" smtClean="0"/>
              <a:t>this </a:t>
            </a:r>
            <a:r>
              <a:rPr lang="en-US" dirty="0"/>
              <a:t>mean for our users?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Personalized </a:t>
            </a:r>
            <a:r>
              <a:rPr lang="en-US" sz="3200" dirty="0"/>
              <a:t>recommendation </a:t>
            </a:r>
            <a:r>
              <a:rPr lang="en-US" sz="3200" dirty="0" smtClean="0"/>
              <a:t>engine that </a:t>
            </a:r>
            <a:r>
              <a:rPr lang="en-US" sz="3200" dirty="0"/>
              <a:t>can help our users to pick their </a:t>
            </a:r>
            <a:r>
              <a:rPr lang="en-US" sz="3200" dirty="0" smtClean="0"/>
              <a:t>next card in 1 click.</a:t>
            </a:r>
            <a:endParaRPr lang="en-US" sz="3200" dirty="0"/>
          </a:p>
          <a:p>
            <a:r>
              <a:rPr lang="en-US" sz="3200" dirty="0"/>
              <a:t>More exposures on our </a:t>
            </a:r>
            <a:r>
              <a:rPr lang="en-US" sz="3200" dirty="0" smtClean="0"/>
              <a:t>best designs </a:t>
            </a:r>
            <a:r>
              <a:rPr lang="en-US" sz="3200" dirty="0"/>
              <a:t>leads to a higher perceived brand value</a:t>
            </a:r>
          </a:p>
          <a:p>
            <a:r>
              <a:rPr lang="en-US" sz="3200" dirty="0" smtClean="0"/>
              <a:t>Retain new customers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04797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114</TotalTime>
  <Words>348</Words>
  <Application>Microsoft Macintosh PowerPoint</Application>
  <PresentationFormat>Widescreen</PresentationFormat>
  <Paragraphs>80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Calibri Light</vt:lpstr>
      <vt:lpstr>Times</vt:lpstr>
      <vt:lpstr>Arial</vt:lpstr>
      <vt:lpstr>Celestial</vt:lpstr>
      <vt:lpstr>Paperless•AI</vt:lpstr>
      <vt:lpstr>Artificial neural networks</vt:lpstr>
      <vt:lpstr>Frameworks</vt:lpstr>
      <vt:lpstr>      Paperless•AI Usage</vt:lpstr>
      <vt:lpstr>How to train your        Paperless•AI</vt:lpstr>
      <vt:lpstr>Training example (Backpropagation method)</vt:lpstr>
      <vt:lpstr>Trained        Paperless•AI  </vt:lpstr>
      <vt:lpstr>Using        Paperless•AI - example  </vt:lpstr>
      <vt:lpstr>What does this mean for our users?</vt:lpstr>
      <vt:lpstr>product Rendering</vt:lpstr>
      <vt:lpstr>Paperless•AI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Paperless•AI</dc:title>
  <dc:creator>Si Te Feng</dc:creator>
  <cp:lastModifiedBy>Si Te Feng</cp:lastModifiedBy>
  <cp:revision>12</cp:revision>
  <dcterms:created xsi:type="dcterms:W3CDTF">2016-07-13T03:10:41Z</dcterms:created>
  <dcterms:modified xsi:type="dcterms:W3CDTF">2016-07-13T05:05:03Z</dcterms:modified>
</cp:coreProperties>
</file>

<file path=docProps/thumbnail.jpeg>
</file>